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11"/>
  </p:handoutMasterIdLst>
  <p:sldIdLst>
    <p:sldId id="280" r:id="rId2"/>
    <p:sldId id="277" r:id="rId3"/>
    <p:sldId id="259" r:id="rId4"/>
    <p:sldId id="260" r:id="rId5"/>
    <p:sldId id="261" r:id="rId6"/>
    <p:sldId id="262" r:id="rId7"/>
    <p:sldId id="263" r:id="rId8"/>
    <p:sldId id="279" r:id="rId9"/>
    <p:sldId id="268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996600"/>
    <a:srgbClr val="008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26D63EF-EA37-4156-88EE-41A4E9A1C9D1}" type="datetimeFigureOut">
              <a:rPr lang="en-US"/>
              <a:pPr>
                <a:defRPr/>
              </a:pPr>
              <a:t>5/17/2018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96B6E23-C0D5-43D1-B388-3F225D7168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3700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7DF40B4E-1C5C-4823-9DDA-7D67969A9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266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E575F-F8AF-42F9-B831-C8F854F7FA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831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95E2D-596A-4BD9-B68C-1B0707CB87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671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C803B-8FB4-464B-A527-16F54BD565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210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28598-7E07-4466-A84E-10B7E19237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27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E26BC-BD59-4036-974B-1FC2C75F7C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245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53DD5-2DEB-4D19-903E-D69FAF6DFF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446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6B3B6-7267-4864-AAC3-374847CE3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43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FCECD-6504-4329-B4A6-F328C78B57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EBE5E-7F8C-42F4-B1B5-B3D8F867A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813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4DA58-9E4D-4716-BAC3-7B99B98EC2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232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EAF463F-D888-492B-B464-B5FCB0021E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 bwMode="auto">
          <a:xfrm>
            <a:off x="762000" y="-152400"/>
            <a:ext cx="8153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600" kern="0" dirty="0" smtClean="0">
                <a:solidFill>
                  <a:schemeClr val="accent1"/>
                </a:solidFill>
              </a:rPr>
              <a:t>Me llamo __________       Clase 801</a:t>
            </a:r>
            <a:br>
              <a:rPr lang="en-US" altLang="en-US" sz="3600" kern="0" dirty="0" smtClean="0">
                <a:solidFill>
                  <a:schemeClr val="accent1"/>
                </a:solidFill>
              </a:rPr>
            </a:br>
            <a:r>
              <a:rPr lang="en-US" altLang="en-US" sz="3600" kern="0" dirty="0" smtClean="0">
                <a:solidFill>
                  <a:schemeClr val="accent1"/>
                </a:solidFill>
              </a:rPr>
              <a:t>La fecha es el </a:t>
            </a:r>
            <a:r>
              <a:rPr lang="en-US" altLang="en-US" sz="3600" kern="0" dirty="0" smtClean="0">
                <a:solidFill>
                  <a:schemeClr val="accent1"/>
                </a:solidFill>
              </a:rPr>
              <a:t>18 </a:t>
            </a:r>
            <a:r>
              <a:rPr lang="en-US" altLang="en-US" sz="3600" kern="0" dirty="0" smtClean="0">
                <a:solidFill>
                  <a:schemeClr val="accent1"/>
                </a:solidFill>
              </a:rPr>
              <a:t>de </a:t>
            </a:r>
            <a:r>
              <a:rPr lang="en-US" altLang="en-US" sz="3600" kern="0" dirty="0" smtClean="0">
                <a:solidFill>
                  <a:schemeClr val="accent1"/>
                </a:solidFill>
              </a:rPr>
              <a:t>mayo </a:t>
            </a:r>
            <a:r>
              <a:rPr lang="en-US" altLang="en-US" sz="3600" kern="0" dirty="0" smtClean="0">
                <a:solidFill>
                  <a:schemeClr val="accent1"/>
                </a:solidFill>
              </a:rPr>
              <a:t>del </a:t>
            </a:r>
            <a:r>
              <a:rPr lang="en-US" altLang="en-US" sz="3600" kern="0" dirty="0" smtClean="0">
                <a:solidFill>
                  <a:schemeClr val="accent1"/>
                </a:solidFill>
              </a:rPr>
              <a:t>2018</a:t>
            </a:r>
            <a:endParaRPr lang="en-US" altLang="en-US" sz="3600" kern="0" dirty="0" smtClean="0">
              <a:solidFill>
                <a:schemeClr val="accent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1066800" y="990600"/>
            <a:ext cx="81534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kern="0" smtClean="0">
                <a:solidFill>
                  <a:schemeClr val="hlink"/>
                </a:solidFill>
              </a:rPr>
              <a:t>Propósito # 87b :</a:t>
            </a:r>
            <a:r>
              <a:rPr lang="es-ES_tradnl" altLang="en-US" sz="2800" kern="0" smtClean="0">
                <a:solidFill>
                  <a:schemeClr val="hlink"/>
                </a:solidFill>
              </a:rPr>
              <a:t> </a:t>
            </a:r>
            <a:r>
              <a:rPr lang="es-ES_tradnl" altLang="en-US" sz="2800" kern="0" smtClean="0">
                <a:cs typeface="Tahoma" pitchFamily="34" charset="0"/>
              </a:rPr>
              <a:t>¿Conoces un país extranjero?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 i="1" kern="0" smtClean="0">
                <a:solidFill>
                  <a:srgbClr val="7030A0"/>
                </a:solidFill>
                <a:cs typeface="Tahoma" pitchFamily="34" charset="0"/>
              </a:rPr>
              <a:t>l.o: to learn the differnce between SABER &amp; CONOCER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kern="0" smtClean="0">
                <a:solidFill>
                  <a:schemeClr val="hlink"/>
                </a:solidFill>
                <a:cs typeface="Tahoma" pitchFamily="34" charset="0"/>
              </a:rPr>
              <a:t>Actividad Inicial:  </a:t>
            </a:r>
            <a:r>
              <a:rPr lang="es-ES_tradnl" altLang="en-US" sz="2800" kern="0" smtClean="0">
                <a:cs typeface="Tahoma" pitchFamily="34" charset="0"/>
              </a:rPr>
              <a:t>Copia y completa con la forma correcta del verbo en el PRESENTE.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ahoma" pitchFamily="34" charset="0"/>
              </a:rPr>
              <a:t>Lourdes ________ al concierto de su hija. </a:t>
            </a:r>
            <a:r>
              <a:rPr lang="es-ES_tradnl" altLang="en-US" sz="2800" i="1" kern="0" smtClean="0">
                <a:cs typeface="Tahoma" pitchFamily="34" charset="0"/>
              </a:rPr>
              <a:t>(asistir)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ahoma" pitchFamily="34" charset="0"/>
              </a:rPr>
              <a:t>Yo __________ en una edificio muy bonito en el centro de la ciudad. </a:t>
            </a:r>
            <a:r>
              <a:rPr lang="es-ES_tradnl" altLang="en-US" sz="2800" i="1" kern="0" smtClean="0">
                <a:cs typeface="Tahoma" pitchFamily="34" charset="0"/>
              </a:rPr>
              <a:t>(vivir)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ahoma" pitchFamily="34" charset="0"/>
              </a:rPr>
              <a:t> Nosotros ___________ mucho en la clase de español. </a:t>
            </a:r>
            <a:r>
              <a:rPr lang="es-ES_tradnl" altLang="en-US" sz="2800" i="1" kern="0" smtClean="0">
                <a:cs typeface="Tahoma" pitchFamily="34" charset="0"/>
              </a:rPr>
              <a:t>(escribir)</a:t>
            </a:r>
            <a:endParaRPr lang="es-ES_tradnl" altLang="en-US" sz="2800" kern="0" smtClean="0">
              <a:cs typeface="Tahoma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ahoma" pitchFamily="34" charset="0"/>
              </a:rPr>
              <a:t>¿__________ tú la diferencia? </a:t>
            </a:r>
            <a:r>
              <a:rPr lang="es-ES_tradnl" altLang="en-US" sz="2800" i="1" kern="0" smtClean="0">
                <a:cs typeface="Tahoma" pitchFamily="34" charset="0"/>
              </a:rPr>
              <a:t>(comprender)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ahoma" pitchFamily="34" charset="0"/>
              </a:rPr>
              <a:t>Inés y Héctor _________ en la cafetería de la escuela diariamente. </a:t>
            </a:r>
            <a:r>
              <a:rPr lang="es-ES_tradnl" altLang="en-US" sz="2800" i="1" kern="0" smtClean="0">
                <a:cs typeface="Tahoma" pitchFamily="34" charset="0"/>
              </a:rPr>
              <a:t>(comer)</a:t>
            </a:r>
            <a:endParaRPr lang="en-US" altLang="en-US" sz="2800" kern="0" smtClean="0"/>
          </a:p>
          <a:p>
            <a:pPr eaLnBrk="1" hangingPunct="1"/>
            <a:endParaRPr lang="en-US" altLang="en-US" sz="2800" kern="0" smtClean="0"/>
          </a:p>
          <a:p>
            <a:pPr eaLnBrk="1" hangingPunct="1"/>
            <a:endParaRPr lang="en-US" altLang="en-US" sz="2800" kern="0" smtClean="0"/>
          </a:p>
          <a:p>
            <a:pPr eaLnBrk="1" hangingPunct="1"/>
            <a:endParaRPr lang="en-US" altLang="en-US" sz="2800" kern="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3518118"/>
            <a:ext cx="1295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HAND IN </a:t>
            </a:r>
          </a:p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AS QUIZ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791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990600" y="304800"/>
            <a:ext cx="8153400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4000" b="1" kern="0" dirty="0" smtClean="0">
                <a:solidFill>
                  <a:srgbClr val="00B050"/>
                </a:solidFill>
              </a:rPr>
              <a:t>Saber y </a:t>
            </a:r>
            <a:r>
              <a:rPr lang="en-US" altLang="en-US" sz="4000" b="1" kern="0" dirty="0" err="1" smtClean="0">
                <a:solidFill>
                  <a:srgbClr val="00B050"/>
                </a:solidFill>
              </a:rPr>
              <a:t>Conocer</a:t>
            </a:r>
            <a:r>
              <a:rPr lang="en-US" altLang="en-US" sz="4000" b="1" kern="0" dirty="0" smtClean="0">
                <a:solidFill>
                  <a:srgbClr val="00B050"/>
                </a:solidFill>
              </a:rPr>
              <a:t> </a:t>
            </a:r>
            <a:r>
              <a:rPr lang="en-US" altLang="en-US" sz="4000" b="1" kern="0" dirty="0" err="1" smtClean="0">
                <a:solidFill>
                  <a:srgbClr val="00B050"/>
                </a:solidFill>
              </a:rPr>
              <a:t>en</a:t>
            </a:r>
            <a:r>
              <a:rPr lang="en-US" altLang="en-US" sz="4000" b="1" kern="0" dirty="0" smtClean="0">
                <a:solidFill>
                  <a:srgbClr val="00B050"/>
                </a:solidFill>
              </a:rPr>
              <a:t> el </a:t>
            </a:r>
            <a:r>
              <a:rPr lang="en-US" altLang="en-US" sz="4000" b="1" kern="0" dirty="0" err="1" smtClean="0">
                <a:solidFill>
                  <a:srgbClr val="00B050"/>
                </a:solidFill>
              </a:rPr>
              <a:t>presente</a:t>
            </a:r>
            <a:r>
              <a:rPr lang="en-US" altLang="en-US" sz="4000" kern="0" dirty="0" smtClean="0">
                <a:solidFill>
                  <a:schemeClr val="hlink"/>
                </a:solidFill>
              </a:rPr>
              <a:t/>
            </a:r>
            <a:br>
              <a:rPr lang="en-US" altLang="en-US" sz="4000" kern="0" dirty="0" smtClean="0">
                <a:solidFill>
                  <a:schemeClr val="hlink"/>
                </a:solidFill>
              </a:rPr>
            </a:br>
            <a:r>
              <a:rPr lang="en-US" altLang="en-US" sz="3200" i="1" kern="0" dirty="0" smtClean="0">
                <a:solidFill>
                  <a:schemeClr val="tx1"/>
                </a:solidFill>
              </a:rPr>
              <a:t>Telling what and whom you know</a:t>
            </a:r>
            <a:endParaRPr lang="en-US" altLang="en-US" sz="4000" i="1" kern="0" dirty="0" smtClean="0">
              <a:solidFill>
                <a:schemeClr val="hlink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82688" y="2438400"/>
            <a:ext cx="7772400" cy="4114800"/>
          </a:xfrm>
        </p:spPr>
        <p:txBody>
          <a:bodyPr/>
          <a:lstStyle/>
          <a:p>
            <a:pPr eaLnBrk="1" hangingPunct="1"/>
            <a:r>
              <a:rPr lang="en-US" altLang="en-US" dirty="0"/>
              <a:t>The verbs </a:t>
            </a:r>
            <a:r>
              <a:rPr lang="en-US" altLang="en-US" b="1" dirty="0">
                <a:solidFill>
                  <a:schemeClr val="tx2"/>
                </a:solidFill>
              </a:rPr>
              <a:t>SABER</a:t>
            </a:r>
            <a:r>
              <a:rPr lang="en-US" altLang="en-US" dirty="0"/>
              <a:t> and </a:t>
            </a:r>
            <a:r>
              <a:rPr lang="en-US" altLang="en-US" b="1" dirty="0">
                <a:solidFill>
                  <a:srgbClr val="FF6600"/>
                </a:solidFill>
              </a:rPr>
              <a:t>CONOCER</a:t>
            </a:r>
            <a:r>
              <a:rPr lang="en-US" altLang="en-US" dirty="0"/>
              <a:t> both mean </a:t>
            </a:r>
            <a:r>
              <a:rPr lang="en-US" altLang="en-US" i="1" dirty="0"/>
              <a:t>to know</a:t>
            </a:r>
            <a:r>
              <a:rPr lang="en-US" altLang="en-US" dirty="0" smtClean="0"/>
              <a:t>.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They both have an irregular YO form in the present tense.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7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val 2"/>
          <p:cNvSpPr>
            <a:spLocks noChangeArrowheads="1"/>
          </p:cNvSpPr>
          <p:nvPr/>
        </p:nvSpPr>
        <p:spPr bwMode="auto">
          <a:xfrm>
            <a:off x="2514600" y="2438400"/>
            <a:ext cx="855663" cy="85407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381000"/>
            <a:ext cx="7772400" cy="1447800"/>
          </a:xfrm>
        </p:spPr>
        <p:txBody>
          <a:bodyPr/>
          <a:lstStyle/>
          <a:p>
            <a:pPr algn="ctr" eaLnBrk="1" hangingPunct="1"/>
            <a:r>
              <a:rPr lang="en-US" altLang="en-US" b="1" noProof="1" smtClean="0"/>
              <a:t>Saber</a:t>
            </a:r>
            <a:r>
              <a:rPr lang="en-US" altLang="en-US" b="1" smtClean="0"/>
              <a:t/>
            </a:r>
            <a:br>
              <a:rPr lang="en-US" altLang="en-US" b="1" smtClean="0"/>
            </a:br>
            <a:r>
              <a:rPr lang="en-US" altLang="en-US" smtClean="0"/>
              <a:t> conjugation</a:t>
            </a:r>
            <a:endParaRPr lang="en-US" altLang="en-US" noProof="1" smtClean="0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590800" y="2514600"/>
            <a:ext cx="1524000" cy="236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 noProof="1">
                <a:latin typeface="Times New Roman" pitchFamily="18" charset="0"/>
              </a:rPr>
              <a:t>sé</a:t>
            </a:r>
          </a:p>
          <a:p>
            <a:pPr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 noProof="1">
                <a:latin typeface="Times New Roman" pitchFamily="18" charset="0"/>
              </a:rPr>
              <a:t>sabes</a:t>
            </a:r>
          </a:p>
          <a:p>
            <a:pPr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 noProof="1">
                <a:latin typeface="Times New Roman" pitchFamily="18" charset="0"/>
              </a:rPr>
              <a:t>sabe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705600" y="2573338"/>
            <a:ext cx="2438400" cy="148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tabLst>
                <a:tab pos="171450" algn="l"/>
              </a:tabLst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tabLst>
                <a:tab pos="171450" algn="l"/>
              </a:tabLst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tabLst>
                <a:tab pos="171450" algn="l"/>
              </a:tabLs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tabLst>
                <a:tab pos="17145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7145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7145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7145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7145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7145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 noProof="1">
                <a:latin typeface="Times New Roman" pitchFamily="18" charset="0"/>
              </a:rPr>
              <a:t>sabemos</a:t>
            </a:r>
          </a:p>
          <a:p>
            <a:pPr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 noProof="1">
                <a:latin typeface="Times New Roman" pitchFamily="18" charset="0"/>
              </a:rPr>
              <a:t>saben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228600" y="5002213"/>
            <a:ext cx="3695700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>
                <a:latin typeface="Times New Roman" pitchFamily="18" charset="0"/>
              </a:rPr>
              <a:t>The verb </a:t>
            </a:r>
            <a:r>
              <a:rPr lang="en-US" altLang="en-US" sz="2800" i="1">
                <a:latin typeface="Times New Roman" pitchFamily="18" charset="0"/>
              </a:rPr>
              <a:t>saber</a:t>
            </a:r>
            <a:r>
              <a:rPr lang="en-US" altLang="en-US" sz="2800">
                <a:latin typeface="Times New Roman" pitchFamily="18" charset="0"/>
              </a:rPr>
              <a:t> is irregular in its </a:t>
            </a:r>
            <a:r>
              <a:rPr lang="en-US" altLang="en-US" sz="2800" i="1">
                <a:latin typeface="Times New Roman" pitchFamily="18" charset="0"/>
              </a:rPr>
              <a:t>yo</a:t>
            </a:r>
            <a:r>
              <a:rPr lang="en-US" altLang="en-US" sz="2800">
                <a:latin typeface="Times New Roman" pitchFamily="18" charset="0"/>
              </a:rPr>
              <a:t> form.</a:t>
            </a:r>
            <a:endParaRPr lang="en-US" altLang="en-US" sz="2800" noProof="1">
              <a:latin typeface="Times New Roman" pitchFamily="18" charset="0"/>
            </a:endParaRP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V="1">
            <a:off x="2057400" y="3260725"/>
            <a:ext cx="60960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0" y="2514600"/>
            <a:ext cx="2520950" cy="236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 eaLnBrk="1" hangingPunct="1"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</a:rPr>
              <a:t>Yo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</a:rPr>
              <a:t>T</a:t>
            </a: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ú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Él ella ud</a:t>
            </a:r>
          </a:p>
        </p:txBody>
      </p:sp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4038600" y="2589213"/>
            <a:ext cx="2689225" cy="2363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 eaLnBrk="1" hangingPunct="1"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</a:rPr>
              <a:t>Nosotros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Ellos 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Ellas Uds.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100388"/>
            <a:ext cx="3429000" cy="124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275" y="5257800"/>
            <a:ext cx="2676525" cy="149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09600" y="0"/>
            <a:ext cx="7848600" cy="183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400" b="1">
                <a:solidFill>
                  <a:schemeClr val="folHlink"/>
                </a:solidFill>
                <a:latin typeface="Times New Roman" pitchFamily="18" charset="0"/>
              </a:rPr>
              <a:t>Saber</a:t>
            </a:r>
            <a:r>
              <a:rPr lang="en-US" altLang="en-US" sz="3900" b="1">
                <a:solidFill>
                  <a:schemeClr val="folHlink"/>
                </a:solidFill>
                <a:latin typeface="Times New Roman" pitchFamily="18" charset="0"/>
              </a:rPr>
              <a:t> </a:t>
            </a:r>
            <a:endParaRPr lang="en-US" altLang="en-US" sz="3900">
              <a:latin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900">
                <a:latin typeface="Times New Roman" pitchFamily="18" charset="0"/>
              </a:rPr>
              <a:t> </a:t>
            </a:r>
            <a:r>
              <a:rPr lang="en-US" altLang="en-US" sz="3600" i="1">
                <a:latin typeface="Times New Roman" pitchFamily="18" charset="0"/>
              </a:rPr>
              <a:t>to know a fact, to have information about something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143000" y="1981200"/>
            <a:ext cx="6629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>
                <a:solidFill>
                  <a:schemeClr val="folHlink"/>
                </a:solidFill>
                <a:latin typeface="Comic Sans MS" pitchFamily="66" charset="0"/>
              </a:rPr>
              <a:t>Sabemos</a:t>
            </a:r>
            <a:r>
              <a:rPr lang="en-US" altLang="en-US">
                <a:latin typeface="Comic Sans MS" pitchFamily="66" charset="0"/>
              </a:rPr>
              <a:t> que Rodolfo y Luisa son estudiantes universitarios.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76200" y="4267200"/>
            <a:ext cx="5486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latin typeface="Comic Sans MS" pitchFamily="66" charset="0"/>
              </a:rPr>
              <a:t>¿</a:t>
            </a:r>
            <a:r>
              <a:rPr lang="en-US" altLang="en-US" b="1">
                <a:solidFill>
                  <a:schemeClr val="folHlink"/>
                </a:solidFill>
                <a:latin typeface="Comic Sans MS" pitchFamily="66" charset="0"/>
              </a:rPr>
              <a:t>Sabes</a:t>
            </a:r>
            <a:r>
              <a:rPr lang="en-US" altLang="en-US">
                <a:latin typeface="Comic Sans MS" pitchFamily="66" charset="0"/>
              </a:rPr>
              <a:t> que día es el viaje a Puerto Rico?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981200" y="5486400"/>
            <a:ext cx="68580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latin typeface="Comic Sans MS" pitchFamily="66" charset="0"/>
              </a:rPr>
              <a:t>Yo </a:t>
            </a:r>
            <a:r>
              <a:rPr lang="en-US" altLang="en-US" b="1">
                <a:solidFill>
                  <a:schemeClr val="folHlink"/>
                </a:solidFill>
                <a:latin typeface="Comic Sans MS" pitchFamily="66" charset="0"/>
              </a:rPr>
              <a:t>sé</a:t>
            </a:r>
            <a:r>
              <a:rPr lang="en-US" altLang="en-US">
                <a:latin typeface="Comic Sans MS" pitchFamily="66" charset="0"/>
              </a:rPr>
              <a:t> el número de teléfono de </a:t>
            </a:r>
          </a:p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latin typeface="Comic Sans MS" pitchFamily="66" charset="0"/>
              </a:rPr>
              <a:t>Carmen .</a:t>
            </a:r>
          </a:p>
        </p:txBody>
      </p:sp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3690938"/>
            <a:ext cx="2324100" cy="164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0" name="Picture 10" descr="MC900236566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20025" y="3435350"/>
            <a:ext cx="1323975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828800"/>
            <a:ext cx="48006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371600" y="2133600"/>
            <a:ext cx="28194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>
                <a:latin typeface="Comic Sans MS" pitchFamily="66" charset="0"/>
              </a:rPr>
              <a:t>Yo </a:t>
            </a:r>
            <a:r>
              <a:rPr lang="en-US" altLang="en-US" sz="3600" b="1">
                <a:solidFill>
                  <a:schemeClr val="folHlink"/>
                </a:solidFill>
                <a:latin typeface="Comic Sans MS" pitchFamily="66" charset="0"/>
              </a:rPr>
              <a:t>sé</a:t>
            </a:r>
            <a:r>
              <a:rPr lang="en-US" altLang="en-US" sz="3600">
                <a:latin typeface="Comic Sans MS" pitchFamily="66" charset="0"/>
              </a:rPr>
              <a:t> </a:t>
            </a:r>
            <a:r>
              <a:rPr lang="en-US" altLang="en-US" sz="3600">
                <a:solidFill>
                  <a:srgbClr val="CC0099"/>
                </a:solidFill>
                <a:latin typeface="Comic Sans MS" pitchFamily="66" charset="0"/>
              </a:rPr>
              <a:t>jugar </a:t>
            </a:r>
            <a:r>
              <a:rPr lang="en-US" altLang="en-US" sz="3600">
                <a:latin typeface="Comic Sans MS" pitchFamily="66" charset="0"/>
              </a:rPr>
              <a:t>futbol.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990600" y="3352800"/>
            <a:ext cx="38100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>
                <a:latin typeface="Comic Sans MS" pitchFamily="66" charset="0"/>
              </a:rPr>
              <a:t>¿</a:t>
            </a:r>
            <a:r>
              <a:rPr lang="en-US" altLang="en-US" sz="3600" b="1">
                <a:solidFill>
                  <a:schemeClr val="folHlink"/>
                </a:solidFill>
                <a:latin typeface="Comic Sans MS" pitchFamily="66" charset="0"/>
              </a:rPr>
              <a:t>Sabes</a:t>
            </a:r>
            <a:r>
              <a:rPr lang="en-US" altLang="en-US" sz="3600">
                <a:latin typeface="Comic Sans MS" pitchFamily="66" charset="0"/>
              </a:rPr>
              <a:t> </a:t>
            </a:r>
            <a:r>
              <a:rPr lang="en-US" altLang="en-US" sz="3600">
                <a:solidFill>
                  <a:srgbClr val="CC0099"/>
                </a:solidFill>
                <a:latin typeface="Comic Sans MS" pitchFamily="66" charset="0"/>
              </a:rPr>
              <a:t>hablar </a:t>
            </a:r>
            <a:r>
              <a:rPr lang="en-US" altLang="en-US" sz="3600">
                <a:latin typeface="Comic Sans MS" pitchFamily="66" charset="0"/>
              </a:rPr>
              <a:t>español?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52400" y="4572000"/>
            <a:ext cx="43434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>
                <a:latin typeface="Comic Sans MS" pitchFamily="66" charset="0"/>
              </a:rPr>
              <a:t>Los niños no </a:t>
            </a:r>
            <a:r>
              <a:rPr lang="en-US" altLang="en-US" sz="3600" b="1">
                <a:solidFill>
                  <a:schemeClr val="folHlink"/>
                </a:solidFill>
                <a:latin typeface="Comic Sans MS" pitchFamily="66" charset="0"/>
              </a:rPr>
              <a:t>saben</a:t>
            </a:r>
            <a:r>
              <a:rPr lang="en-US" altLang="en-US" sz="3600">
                <a:latin typeface="Comic Sans MS" pitchFamily="66" charset="0"/>
              </a:rPr>
              <a:t> </a:t>
            </a:r>
            <a:r>
              <a:rPr lang="en-US" altLang="en-US" sz="3600">
                <a:solidFill>
                  <a:srgbClr val="CC0099"/>
                </a:solidFill>
                <a:latin typeface="Comic Sans MS" pitchFamily="66" charset="0"/>
              </a:rPr>
              <a:t>multiplicar</a:t>
            </a:r>
            <a:r>
              <a:rPr lang="en-US" altLang="en-US" sz="3600">
                <a:latin typeface="Comic Sans MS" pitchFamily="66" charset="0"/>
              </a:rPr>
              <a:t> bien.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914400" y="228600"/>
            <a:ext cx="73152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400" b="1">
                <a:solidFill>
                  <a:schemeClr val="folHlink"/>
                </a:solidFill>
                <a:latin typeface="Times New Roman" pitchFamily="18" charset="0"/>
              </a:rPr>
              <a:t>Saber</a:t>
            </a:r>
            <a:r>
              <a:rPr lang="en-US" altLang="en-US" sz="3900">
                <a:latin typeface="Times New Roman" pitchFamily="18" charset="0"/>
              </a:rPr>
              <a:t> + </a:t>
            </a:r>
            <a:r>
              <a:rPr lang="en-US" altLang="en-US" sz="3900" b="1" i="1">
                <a:solidFill>
                  <a:srgbClr val="CC0099"/>
                </a:solidFill>
                <a:latin typeface="Times New Roman" pitchFamily="18" charset="0"/>
              </a:rPr>
              <a:t>infinitive*</a:t>
            </a:r>
            <a:r>
              <a:rPr lang="en-US" altLang="en-US" sz="3900">
                <a:latin typeface="Times New Roman" pitchFamily="18" charset="0"/>
              </a:rPr>
              <a:t> 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900">
                <a:latin typeface="Times New Roman" pitchFamily="18" charset="0"/>
              </a:rPr>
              <a:t> to know </a:t>
            </a:r>
            <a:r>
              <a:rPr lang="en-US" altLang="en-US" sz="3900" u="sng">
                <a:latin typeface="Times New Roman" pitchFamily="18" charset="0"/>
              </a:rPr>
              <a:t>how</a:t>
            </a:r>
            <a:r>
              <a:rPr lang="en-US" altLang="en-US" sz="3900">
                <a:latin typeface="Times New Roman" pitchFamily="18" charset="0"/>
              </a:rPr>
              <a:t> (to do something)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76200" y="5989638"/>
            <a:ext cx="4419600" cy="94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900">
                <a:latin typeface="Times New Roman" pitchFamily="18" charset="0"/>
              </a:rPr>
              <a:t>*</a:t>
            </a:r>
            <a:r>
              <a:rPr lang="en-US" altLang="en-US" sz="3100" i="1">
                <a:latin typeface="Times New Roman" pitchFamily="18" charset="0"/>
              </a:rPr>
              <a:t>Conocer</a:t>
            </a:r>
            <a:r>
              <a:rPr lang="en-US" altLang="en-US" sz="3100">
                <a:latin typeface="Times New Roman" pitchFamily="18" charset="0"/>
              </a:rPr>
              <a:t> is </a:t>
            </a:r>
            <a:r>
              <a:rPr lang="en-US" altLang="en-US" sz="3100" u="sng">
                <a:latin typeface="Times New Roman" pitchFamily="18" charset="0"/>
              </a:rPr>
              <a:t>never</a:t>
            </a:r>
            <a:r>
              <a:rPr lang="en-US" altLang="en-US" sz="3100">
                <a:latin typeface="Times New Roman" pitchFamily="18" charset="0"/>
              </a:rPr>
              <a:t> followed by an infinitive.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533400" y="15875"/>
            <a:ext cx="8001000" cy="135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400" b="1">
                <a:solidFill>
                  <a:schemeClr val="folHlink"/>
                </a:solidFill>
                <a:latin typeface="Times New Roman" pitchFamily="18" charset="0"/>
              </a:rPr>
              <a:t>Saber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900">
                <a:latin typeface="Times New Roman" pitchFamily="18" charset="0"/>
              </a:rPr>
              <a:t> is often followed by a </a:t>
            </a:r>
            <a:r>
              <a:rPr lang="en-US" altLang="en-US" sz="3900">
                <a:solidFill>
                  <a:srgbClr val="008000"/>
                </a:solidFill>
                <a:latin typeface="Times New Roman" pitchFamily="18" charset="0"/>
              </a:rPr>
              <a:t>question word</a:t>
            </a:r>
            <a:r>
              <a:rPr lang="en-US" altLang="en-US" sz="3900">
                <a:latin typeface="Times New Roman" pitchFamily="18" charset="0"/>
              </a:rPr>
              <a:t>.*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09600" y="1471613"/>
            <a:ext cx="815340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 b="1">
                <a:solidFill>
                  <a:schemeClr val="folHlink"/>
                </a:solidFill>
                <a:latin typeface="Comic Sans MS" pitchFamily="66" charset="0"/>
              </a:rPr>
              <a:t>Sabemos</a:t>
            </a:r>
            <a:r>
              <a:rPr lang="en-US" altLang="en-US" sz="3600">
                <a:latin typeface="Comic Sans MS" pitchFamily="66" charset="0"/>
              </a:rPr>
              <a:t> </a:t>
            </a:r>
            <a:r>
              <a:rPr lang="en-US" altLang="en-US" sz="3600" i="1">
                <a:solidFill>
                  <a:srgbClr val="008000"/>
                </a:solidFill>
                <a:latin typeface="Comic Sans MS" pitchFamily="66" charset="0"/>
              </a:rPr>
              <a:t>quién</a:t>
            </a:r>
            <a:r>
              <a:rPr lang="en-US" altLang="en-US" sz="3600">
                <a:latin typeface="Comic Sans MS" pitchFamily="66" charset="0"/>
              </a:rPr>
              <a:t> es Antonio Banderas.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590800" y="3886200"/>
            <a:ext cx="43434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600">
                <a:latin typeface="Comic Sans MS" pitchFamily="66" charset="0"/>
              </a:rPr>
              <a:t>¿</a:t>
            </a:r>
            <a:r>
              <a:rPr lang="en-US" altLang="en-US" sz="3600" b="1">
                <a:solidFill>
                  <a:schemeClr val="folHlink"/>
                </a:solidFill>
                <a:latin typeface="Comic Sans MS" pitchFamily="66" charset="0"/>
              </a:rPr>
              <a:t>Sabes</a:t>
            </a:r>
            <a:r>
              <a:rPr lang="en-US" altLang="en-US" sz="3600">
                <a:latin typeface="Comic Sans MS" pitchFamily="66" charset="0"/>
              </a:rPr>
              <a:t> </a:t>
            </a:r>
            <a:r>
              <a:rPr lang="en-US" altLang="en-US" sz="3600" i="1">
                <a:solidFill>
                  <a:srgbClr val="008000"/>
                </a:solidFill>
                <a:latin typeface="Comic Sans MS" pitchFamily="66" charset="0"/>
              </a:rPr>
              <a:t>dónde</a:t>
            </a:r>
            <a:r>
              <a:rPr lang="en-US" altLang="en-US" sz="3600">
                <a:latin typeface="Comic Sans MS" pitchFamily="66" charset="0"/>
              </a:rPr>
              <a:t> está Waldo y Wenda?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28600" y="5334000"/>
            <a:ext cx="70866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>
                <a:latin typeface="Comic Sans MS" pitchFamily="66" charset="0"/>
              </a:rPr>
              <a:t>No </a:t>
            </a:r>
            <a:r>
              <a:rPr lang="en-US" altLang="en-US" sz="3600" b="1">
                <a:solidFill>
                  <a:schemeClr val="folHlink"/>
                </a:solidFill>
                <a:latin typeface="Comic Sans MS" pitchFamily="66" charset="0"/>
              </a:rPr>
              <a:t>sé</a:t>
            </a:r>
            <a:r>
              <a:rPr lang="en-US" altLang="en-US" sz="3600">
                <a:latin typeface="Comic Sans MS" pitchFamily="66" charset="0"/>
              </a:rPr>
              <a:t> </a:t>
            </a:r>
            <a:r>
              <a:rPr lang="en-US" altLang="en-US" sz="3600" i="1">
                <a:solidFill>
                  <a:srgbClr val="008000"/>
                </a:solidFill>
                <a:latin typeface="Comic Sans MS" pitchFamily="66" charset="0"/>
              </a:rPr>
              <a:t>cuándo</a:t>
            </a:r>
            <a:r>
              <a:rPr lang="en-US" altLang="en-US" sz="3600">
                <a:latin typeface="Comic Sans MS" pitchFamily="66" charset="0"/>
              </a:rPr>
              <a:t> sale el vuelo para Chile.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85800" y="6324600"/>
            <a:ext cx="78486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900">
                <a:latin typeface="Times New Roman" pitchFamily="18" charset="0"/>
              </a:rPr>
              <a:t>*</a:t>
            </a:r>
            <a:r>
              <a:rPr lang="en-US" altLang="en-US" sz="3100" i="1">
                <a:latin typeface="Times New Roman" pitchFamily="18" charset="0"/>
              </a:rPr>
              <a:t>Conocer</a:t>
            </a:r>
            <a:r>
              <a:rPr lang="en-US" altLang="en-US" sz="3100">
                <a:latin typeface="Times New Roman" pitchFamily="18" charset="0"/>
              </a:rPr>
              <a:t> is </a:t>
            </a:r>
            <a:r>
              <a:rPr lang="en-US" altLang="en-US" sz="3100" u="sng">
                <a:latin typeface="Times New Roman" pitchFamily="18" charset="0"/>
              </a:rPr>
              <a:t>never</a:t>
            </a:r>
            <a:r>
              <a:rPr lang="en-US" altLang="en-US" sz="3100">
                <a:latin typeface="Times New Roman" pitchFamily="18" charset="0"/>
              </a:rPr>
              <a:t> followed by a question word.</a:t>
            </a:r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974850"/>
            <a:ext cx="2362200" cy="183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429000"/>
            <a:ext cx="1905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429000"/>
            <a:ext cx="1433513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219700"/>
            <a:ext cx="1676400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09600" y="0"/>
            <a:ext cx="7924800" cy="194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400" b="1">
                <a:solidFill>
                  <a:schemeClr val="folHlink"/>
                </a:solidFill>
                <a:latin typeface="Times New Roman" pitchFamily="18" charset="0"/>
              </a:rPr>
              <a:t>Saber</a:t>
            </a:r>
            <a:r>
              <a:rPr lang="en-US" altLang="en-US" sz="3900">
                <a:latin typeface="Times New Roman" pitchFamily="18" charset="0"/>
              </a:rPr>
              <a:t>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900">
                <a:latin typeface="Times New Roman" pitchFamily="18" charset="0"/>
              </a:rPr>
              <a:t>is also used when we know something from memory (de memoria)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066800" y="2232025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latin typeface="Comic Sans MS" pitchFamily="66" charset="0"/>
              </a:rPr>
              <a:t>Abuela Marta </a:t>
            </a:r>
            <a:r>
              <a:rPr lang="en-US" altLang="en-US" b="1">
                <a:solidFill>
                  <a:schemeClr val="folHlink"/>
                </a:solidFill>
                <a:latin typeface="Comic Sans MS" pitchFamily="66" charset="0"/>
              </a:rPr>
              <a:t>sabe</a:t>
            </a:r>
            <a:r>
              <a:rPr lang="en-US" altLang="en-US">
                <a:latin typeface="Comic Sans MS" pitchFamily="66" charset="0"/>
              </a:rPr>
              <a:t> el Himno Nacional Mexicano.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200400"/>
            <a:ext cx="219075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3810000" y="3352800"/>
            <a:ext cx="4648200" cy="1603375"/>
          </a:xfrm>
          <a:prstGeom prst="wedgeEllipseCallout">
            <a:avLst>
              <a:gd name="adj1" fmla="val -60931"/>
              <a:gd name="adj2" fmla="val 9407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latin typeface="Comic Sans MS" pitchFamily="66" charset="0"/>
              </a:rPr>
              <a:t>¡Mexicanos, al grito de guerra . . . !</a:t>
            </a:r>
          </a:p>
        </p:txBody>
      </p:sp>
      <p:grpSp>
        <p:nvGrpSpPr>
          <p:cNvPr id="13318" name="Group 6"/>
          <p:cNvGrpSpPr>
            <a:grpSpLocks/>
          </p:cNvGrpSpPr>
          <p:nvPr/>
        </p:nvGrpSpPr>
        <p:grpSpPr bwMode="auto">
          <a:xfrm>
            <a:off x="3886200" y="3429000"/>
            <a:ext cx="381000" cy="523875"/>
            <a:chOff x="432" y="1770"/>
            <a:chExt cx="384" cy="504"/>
          </a:xfrm>
        </p:grpSpPr>
        <p:sp>
          <p:nvSpPr>
            <p:cNvPr id="13329" name="AutoShape 7"/>
            <p:cNvSpPr>
              <a:spLocks noChangeArrowheads="1"/>
            </p:cNvSpPr>
            <p:nvPr/>
          </p:nvSpPr>
          <p:spPr bwMode="auto">
            <a:xfrm>
              <a:off x="624" y="1770"/>
              <a:ext cx="192" cy="144"/>
            </a:xfrm>
            <a:prstGeom prst="wave">
              <a:avLst>
                <a:gd name="adj1" fmla="val 13005"/>
                <a:gd name="adj2" fmla="val 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rIns="0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13330" name="Oval 8"/>
            <p:cNvSpPr>
              <a:spLocks noChangeArrowheads="1"/>
            </p:cNvSpPr>
            <p:nvPr/>
          </p:nvSpPr>
          <p:spPr bwMode="auto">
            <a:xfrm>
              <a:off x="432" y="2130"/>
              <a:ext cx="192" cy="14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rIns="0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13331" name="Line 9"/>
            <p:cNvSpPr>
              <a:spLocks noChangeShapeType="1"/>
            </p:cNvSpPr>
            <p:nvPr/>
          </p:nvSpPr>
          <p:spPr bwMode="auto">
            <a:xfrm>
              <a:off x="624" y="1824"/>
              <a:ext cx="0" cy="38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 anchor="ctr"/>
            <a:lstStyle/>
            <a:p>
              <a:endParaRPr lang="en-US"/>
            </a:p>
          </p:txBody>
        </p:sp>
      </p:grpSp>
      <p:grpSp>
        <p:nvGrpSpPr>
          <p:cNvPr id="13322" name="Group 10"/>
          <p:cNvGrpSpPr>
            <a:grpSpLocks/>
          </p:cNvGrpSpPr>
          <p:nvPr/>
        </p:nvGrpSpPr>
        <p:grpSpPr bwMode="auto">
          <a:xfrm>
            <a:off x="5867400" y="4648200"/>
            <a:ext cx="381000" cy="514350"/>
            <a:chOff x="432" y="2832"/>
            <a:chExt cx="384" cy="504"/>
          </a:xfrm>
        </p:grpSpPr>
        <p:sp>
          <p:nvSpPr>
            <p:cNvPr id="2" name="AutoShape 11"/>
            <p:cNvSpPr>
              <a:spLocks noChangeArrowheads="1"/>
            </p:cNvSpPr>
            <p:nvPr/>
          </p:nvSpPr>
          <p:spPr bwMode="auto">
            <a:xfrm>
              <a:off x="624" y="2832"/>
              <a:ext cx="192" cy="144"/>
            </a:xfrm>
            <a:prstGeom prst="wave">
              <a:avLst>
                <a:gd name="adj1" fmla="val 13005"/>
                <a:gd name="adj2" fmla="val 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rIns="0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13327" name="Oval 12"/>
            <p:cNvSpPr>
              <a:spLocks noChangeArrowheads="1"/>
            </p:cNvSpPr>
            <p:nvPr/>
          </p:nvSpPr>
          <p:spPr bwMode="auto">
            <a:xfrm>
              <a:off x="432" y="3192"/>
              <a:ext cx="192" cy="14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rIns="0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13328" name="Line 13"/>
            <p:cNvSpPr>
              <a:spLocks noChangeShapeType="1"/>
            </p:cNvSpPr>
            <p:nvPr/>
          </p:nvSpPr>
          <p:spPr bwMode="auto">
            <a:xfrm>
              <a:off x="624" y="2886"/>
              <a:ext cx="0" cy="38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 anchor="ctr"/>
            <a:lstStyle/>
            <a:p>
              <a:endParaRPr lang="en-US"/>
            </a:p>
          </p:txBody>
        </p:sp>
      </p:grpSp>
      <p:grpSp>
        <p:nvGrpSpPr>
          <p:cNvPr id="13326" name="Group 14"/>
          <p:cNvGrpSpPr>
            <a:grpSpLocks/>
          </p:cNvGrpSpPr>
          <p:nvPr/>
        </p:nvGrpSpPr>
        <p:grpSpPr bwMode="auto">
          <a:xfrm>
            <a:off x="7848600" y="3352800"/>
            <a:ext cx="609600" cy="590550"/>
            <a:chOff x="2064" y="2778"/>
            <a:chExt cx="528" cy="540"/>
          </a:xfrm>
        </p:grpSpPr>
        <p:sp>
          <p:nvSpPr>
            <p:cNvPr id="13321" name="Oval 15"/>
            <p:cNvSpPr>
              <a:spLocks noChangeArrowheads="1"/>
            </p:cNvSpPr>
            <p:nvPr/>
          </p:nvSpPr>
          <p:spPr bwMode="auto">
            <a:xfrm>
              <a:off x="2064" y="3174"/>
              <a:ext cx="192" cy="14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rIns="0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3" name="Line 16"/>
            <p:cNvSpPr>
              <a:spLocks noChangeShapeType="1"/>
            </p:cNvSpPr>
            <p:nvPr/>
          </p:nvSpPr>
          <p:spPr bwMode="auto">
            <a:xfrm>
              <a:off x="2256" y="2868"/>
              <a:ext cx="0" cy="38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 anchor="ctr"/>
            <a:lstStyle/>
            <a:p>
              <a:endParaRPr lang="en-US"/>
            </a:p>
          </p:txBody>
        </p:sp>
        <p:sp>
          <p:nvSpPr>
            <p:cNvPr id="13323" name="Oval 17"/>
            <p:cNvSpPr>
              <a:spLocks noChangeArrowheads="1"/>
            </p:cNvSpPr>
            <p:nvPr/>
          </p:nvSpPr>
          <p:spPr bwMode="auto">
            <a:xfrm>
              <a:off x="2400" y="3084"/>
              <a:ext cx="192" cy="14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rIns="0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13324" name="Line 18"/>
            <p:cNvSpPr>
              <a:spLocks noChangeShapeType="1"/>
            </p:cNvSpPr>
            <p:nvPr/>
          </p:nvSpPr>
          <p:spPr bwMode="auto">
            <a:xfrm>
              <a:off x="2592" y="2778"/>
              <a:ext cx="0" cy="38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 anchor="ctr"/>
            <a:lstStyle/>
            <a:p>
              <a:endParaRPr lang="en-US"/>
            </a:p>
          </p:txBody>
        </p:sp>
        <p:sp>
          <p:nvSpPr>
            <p:cNvPr id="13325" name="Line 19"/>
            <p:cNvSpPr>
              <a:spLocks noChangeShapeType="1"/>
            </p:cNvSpPr>
            <p:nvPr/>
          </p:nvSpPr>
          <p:spPr bwMode="auto">
            <a:xfrm flipV="1">
              <a:off x="2256" y="2778"/>
              <a:ext cx="336" cy="9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14400" y="366713"/>
            <a:ext cx="8105775" cy="1462087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es-ES_tradnl" sz="3600" kern="0" smtClean="0">
                <a:solidFill>
                  <a:srgbClr val="008000"/>
                </a:solidFill>
              </a:rPr>
              <a:t>PRACTICA</a:t>
            </a:r>
            <a:endParaRPr lang="es-ES_tradnl" sz="3600" kern="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2057400"/>
            <a:ext cx="9220200" cy="4876800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s-ES_tradnl" sz="3000" kern="0" smtClean="0">
                <a:solidFill>
                  <a:schemeClr val="bg2"/>
                </a:solidFill>
              </a:rPr>
              <a:t>Copia y Completa la oración con la forma correcta del verbo Saber.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kern="0" smtClean="0">
                <a:solidFill>
                  <a:schemeClr val="bg2"/>
                </a:solidFill>
              </a:rPr>
              <a:t>Lorenzo y Rosa _________ multiplicar muy bien.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kern="0" smtClean="0">
                <a:solidFill>
                  <a:schemeClr val="bg2"/>
                </a:solidFill>
              </a:rPr>
              <a:t>Yo _________ el numero de teléfono de la escuela.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kern="0" smtClean="0">
                <a:solidFill>
                  <a:schemeClr val="bg2"/>
                </a:solidFill>
              </a:rPr>
              <a:t>¿___________ el profesor que hay un paseo hoy?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kern="0" smtClean="0">
                <a:solidFill>
                  <a:schemeClr val="bg2"/>
                </a:solidFill>
              </a:rPr>
              <a:t>¡Tú ___________ bailar muy bien!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kern="0" smtClean="0">
                <a:solidFill>
                  <a:schemeClr val="accent4"/>
                </a:solidFill>
              </a:rPr>
              <a:t>Sara __________ quien va a ir a la fiesta.</a:t>
            </a:r>
          </a:p>
          <a:p>
            <a:pPr marL="0" indent="0">
              <a:buFont typeface="Wingdings" pitchFamily="2" charset="2"/>
              <a:buNone/>
            </a:pPr>
            <a:endParaRPr lang="es-ES_tradnl" sz="3000" kern="0" dirty="0" smtClean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689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mtClean="0">
                <a:solidFill>
                  <a:srgbClr val="FF0000"/>
                </a:solidFill>
              </a:rPr>
              <a:t> # 87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Escribe 10 </a:t>
            </a:r>
            <a:r>
              <a:rPr lang="en-US" altLang="en-US" dirty="0" err="1" smtClean="0"/>
              <a:t>oraciones</a:t>
            </a:r>
            <a:r>
              <a:rPr lang="en-US" altLang="en-US" dirty="0" smtClean="0"/>
              <a:t> con el </a:t>
            </a:r>
            <a:r>
              <a:rPr lang="en-US" altLang="en-US" dirty="0" err="1" smtClean="0"/>
              <a:t>verbo</a:t>
            </a:r>
            <a:r>
              <a:rPr lang="en-US" altLang="en-US" dirty="0" smtClean="0"/>
              <a:t> SABER </a:t>
            </a:r>
            <a:r>
              <a:rPr lang="en-US" altLang="en-US" i="1" dirty="0" smtClean="0"/>
              <a:t>(to know</a:t>
            </a:r>
            <a:r>
              <a:rPr lang="en-US" altLang="en-US" i="1" dirty="0" smtClean="0"/>
              <a:t>) </a:t>
            </a:r>
            <a:r>
              <a:rPr lang="en-US" altLang="en-US" dirty="0" err="1" smtClean="0"/>
              <a:t>en</a:t>
            </a:r>
            <a:r>
              <a:rPr lang="en-US" altLang="en-US" dirty="0" smtClean="0"/>
              <a:t> el PRESENTE</a:t>
            </a:r>
            <a:endParaRPr lang="en-US" altLang="en-US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10349</TotalTime>
  <Words>394</Words>
  <Application>Microsoft Office PowerPoint</Application>
  <PresentationFormat>On-screen Show (4:3)</PresentationFormat>
  <Paragraphs>60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Blends</vt:lpstr>
      <vt:lpstr>PowerPoint Presentation</vt:lpstr>
      <vt:lpstr>PowerPoint Presentation</vt:lpstr>
      <vt:lpstr>Saber  conjugation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87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    Clase 7IM La fecha es el 9 de noviembre del 2011</dc:title>
  <dc:creator>Helen Zumaeta</dc:creator>
  <cp:lastModifiedBy>Helen Zumaeta</cp:lastModifiedBy>
  <cp:revision>40</cp:revision>
  <cp:lastPrinted>2017-06-05T15:19:00Z</cp:lastPrinted>
  <dcterms:created xsi:type="dcterms:W3CDTF">2011-11-09T00:52:38Z</dcterms:created>
  <dcterms:modified xsi:type="dcterms:W3CDTF">2018-05-18T18:58:59Z</dcterms:modified>
</cp:coreProperties>
</file>